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media/image-8-10.svg>
</file>

<file path=ppt/media/image-8-11.png>
</file>

<file path=ppt/media/image-8-12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image" Target="../media/image-8-11.png"/><Relationship Id="rId12" Type="http://schemas.openxmlformats.org/officeDocument/2006/relationships/image" Target="../media/image-8-12.svg"/><Relationship Id="rId13" Type="http://schemas.openxmlformats.org/officeDocument/2006/relationships/slideLayout" Target="../slideLayouts/slideLayout9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Rehab Assistant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 AI tool to help patients understand physiotherapy exercises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3413"/>
            <a:ext cx="74745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What I Learned &amp;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0916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Learnings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2561273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Practical experience with RAG (Retrieval Augmented Generation) architecture and vector databases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9217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how to process and chunk documents effectively for semantic search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26018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Working with LLM APIs and managing prompt engineering for domain-specific responses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42818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Building user-friendly interfaces with Streamlit for AI applications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190916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Improvements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6321" y="2561273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Progress Dashboard: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Track exercise completion and recovery milestones over time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372927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Voice Assistant: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 voice input and output for hands-free interaction during exercises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897279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 Posture Analysis: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 computer vision to provide real-time feedback on exercise form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642818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Multi-language Support: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Expand accessibility to non-English speaking patients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8089"/>
            <a:ext cx="6058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Why I Built This Project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384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Personal Motivation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7859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project was born from observing a real challenge: patients struggling to understand their physiotherapy exercise instructions at home.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7873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Rehabilitation PDFs are often filled with technical terminology, unclear diagrams, and confusing instructions that leave patients uncertain about proper form and technique.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3384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Core Issue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599521" y="37859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Without their therapist present, patients face confusion that can lead to improper exercise execution, slower recovery times, and sometimes even injury.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787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 wanted to explore how AI could bridge this gap and make rehabilitation guidance more accessible.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6165" y="751999"/>
            <a:ext cx="6711672" cy="666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Understanding the Problem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6165" y="1738074"/>
            <a:ext cx="3719274" cy="3104317"/>
          </a:xfrm>
          <a:prstGeom prst="roundRect">
            <a:avLst>
              <a:gd name="adj" fmla="val 1030"/>
            </a:avLst>
          </a:prstGeom>
          <a:solidFill>
            <a:srgbClr val="484B51"/>
          </a:solidFill>
          <a:ln/>
        </p:spPr>
      </p:sp>
      <p:sp>
        <p:nvSpPr>
          <p:cNvPr id="5" name="Shape 2"/>
          <p:cNvSpPr/>
          <p:nvPr/>
        </p:nvSpPr>
        <p:spPr>
          <a:xfrm>
            <a:off x="959287" y="1951196"/>
            <a:ext cx="639604" cy="639604"/>
          </a:xfrm>
          <a:prstGeom prst="roundRect">
            <a:avLst>
              <a:gd name="adj" fmla="val 14294916"/>
            </a:avLst>
          </a:prstGeom>
          <a:solidFill>
            <a:srgbClr val="FFBC8F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5142" y="2127052"/>
            <a:ext cx="287774" cy="2877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9287" y="2803922"/>
            <a:ext cx="315551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Confusing Documentation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59287" y="3264813"/>
            <a:ext cx="329303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Exercise sheets use technical medical language that's difficult for patients to interpret without professional guidance.</a:t>
            </a:r>
            <a:endParaRPr lang="en-US" sz="1650" dirty="0"/>
          </a:p>
        </p:txBody>
      </p:sp>
      <p:sp>
        <p:nvSpPr>
          <p:cNvPr id="9" name="Shape 5"/>
          <p:cNvSpPr/>
          <p:nvPr/>
        </p:nvSpPr>
        <p:spPr>
          <a:xfrm>
            <a:off x="4678561" y="1738074"/>
            <a:ext cx="3719274" cy="3104317"/>
          </a:xfrm>
          <a:prstGeom prst="roundRect">
            <a:avLst>
              <a:gd name="adj" fmla="val 1030"/>
            </a:avLst>
          </a:prstGeom>
          <a:solidFill>
            <a:srgbClr val="484B51"/>
          </a:solidFill>
          <a:ln/>
        </p:spPr>
      </p:sp>
      <p:sp>
        <p:nvSpPr>
          <p:cNvPr id="10" name="Shape 6"/>
          <p:cNvSpPr/>
          <p:nvPr/>
        </p:nvSpPr>
        <p:spPr>
          <a:xfrm>
            <a:off x="4891683" y="1951196"/>
            <a:ext cx="639604" cy="639604"/>
          </a:xfrm>
          <a:prstGeom prst="roundRect">
            <a:avLst>
              <a:gd name="adj" fmla="val 14294916"/>
            </a:avLst>
          </a:prstGeom>
          <a:solidFill>
            <a:srgbClr val="FFBC8F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67538" y="2127052"/>
            <a:ext cx="287774" cy="28777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4891683" y="2803922"/>
            <a:ext cx="272248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Incorrect Posture Risk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4891683" y="3264813"/>
            <a:ext cx="329303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Misunderstanding instructions leads to poor form, which can significantly delay recovery or cause additional strain.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6165" y="5055513"/>
            <a:ext cx="7651671" cy="2422088"/>
          </a:xfrm>
          <a:prstGeom prst="roundRect">
            <a:avLst>
              <a:gd name="adj" fmla="val 1320"/>
            </a:avLst>
          </a:prstGeom>
          <a:solidFill>
            <a:srgbClr val="484B51"/>
          </a:solidFill>
          <a:ln/>
        </p:spPr>
      </p:sp>
      <p:sp>
        <p:nvSpPr>
          <p:cNvPr id="15" name="Shape 10"/>
          <p:cNvSpPr/>
          <p:nvPr/>
        </p:nvSpPr>
        <p:spPr>
          <a:xfrm>
            <a:off x="959287" y="5268635"/>
            <a:ext cx="639604" cy="639604"/>
          </a:xfrm>
          <a:prstGeom prst="roundRect">
            <a:avLst>
              <a:gd name="adj" fmla="val 14294916"/>
            </a:avLst>
          </a:prstGeom>
          <a:solidFill>
            <a:srgbClr val="FFBC8F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5142" y="5444490"/>
            <a:ext cx="287774" cy="28777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59287" y="6121360"/>
            <a:ext cx="2664976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No At-Home Support</a:t>
            </a:r>
            <a:endParaRPr lang="en-US" sz="2050" dirty="0"/>
          </a:p>
        </p:txBody>
      </p:sp>
      <p:sp>
        <p:nvSpPr>
          <p:cNvPr id="18" name="Text 12"/>
          <p:cNvSpPr/>
          <p:nvPr/>
        </p:nvSpPr>
        <p:spPr>
          <a:xfrm>
            <a:off x="959287" y="6582251"/>
            <a:ext cx="7225427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Once patients leave the clinic, they're on their own to interpret and follow their exercise regimen correctly.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16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Project Goals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659142"/>
            <a:ext cx="6407944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833449"/>
            <a:ext cx="35942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Clear Exercise Explanations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323868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Transform complex rehabilitation instructions into simple, understandable language that patients can easily follow.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30409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659142"/>
            <a:ext cx="6408063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833449"/>
            <a:ext cx="40938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Interactive Question Answering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323868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 patients to ask specific questions about their exercises and receive context-aware responses based on their prescribed program.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2564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Context-Driven Guidance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the patient's actual PDF documents to provide personalized, relevant answers that match their specific rehabilitation plan.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3741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Safe Information Boundaries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 helpful guidance while clearly staying within appropriate boundaries and not offering medical advice.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726" y="522208"/>
            <a:ext cx="5009078" cy="593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How the System Works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4726" y="1495544"/>
            <a:ext cx="13300948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AI Rehab Assistant follows a streamlined process to transform PDF exercise instructions into an intelligent, conversational interface.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726" y="2012990"/>
            <a:ext cx="949643" cy="11395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04273" y="2202894"/>
            <a:ext cx="237410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PDF Upload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04273" y="2613541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Patient uploads their exercise sheet</a:t>
            </a:r>
            <a:endParaRPr lang="en-US" sz="14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26" y="3152537"/>
            <a:ext cx="949643" cy="113954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04273" y="3342442"/>
            <a:ext cx="237410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Text Extraction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804273" y="3753088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 extracts and processes content</a:t>
            </a:r>
            <a:endParaRPr lang="en-US" sz="14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26" y="4292084"/>
            <a:ext cx="949643" cy="113954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04273" y="4481989"/>
            <a:ext cx="237410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Vector Storage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1804273" y="4892635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Creates searchable embeddings in ChromaDB</a:t>
            </a:r>
            <a:endParaRPr lang="en-US" sz="14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726" y="5431631"/>
            <a:ext cx="949643" cy="113954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04273" y="5621536"/>
            <a:ext cx="237410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Semantic Search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804273" y="6032183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Finds relevant context for questions</a:t>
            </a:r>
            <a:endParaRPr lang="en-US" sz="1450" dirty="0"/>
          </a:p>
        </p:txBody>
      </p:sp>
      <p:pic>
        <p:nvPicPr>
          <p:cNvPr id="1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726" y="6571178"/>
            <a:ext cx="949643" cy="113954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04273" y="6761083"/>
            <a:ext cx="2374106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Response</a:t>
            </a:r>
            <a:endParaRPr lang="en-US" sz="1850" dirty="0"/>
          </a:p>
        </p:txBody>
      </p:sp>
      <p:sp>
        <p:nvSpPr>
          <p:cNvPr id="18" name="Text 11"/>
          <p:cNvSpPr/>
          <p:nvPr/>
        </p:nvSpPr>
        <p:spPr>
          <a:xfrm>
            <a:off x="1804273" y="7171730"/>
            <a:ext cx="12161401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Generates clear, helpful answers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979" y="465058"/>
            <a:ext cx="4228505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Features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591979" y="1691164"/>
            <a:ext cx="3866793" cy="1859994"/>
          </a:xfrm>
          <a:prstGeom prst="roundRect">
            <a:avLst>
              <a:gd name="adj" fmla="val 5899"/>
            </a:avLst>
          </a:prstGeom>
          <a:solidFill>
            <a:srgbClr val="292C32"/>
          </a:solidFill>
          <a:ln/>
        </p:spPr>
      </p:sp>
      <p:sp>
        <p:nvSpPr>
          <p:cNvPr id="4" name="Shape 2"/>
          <p:cNvSpPr/>
          <p:nvPr/>
        </p:nvSpPr>
        <p:spPr>
          <a:xfrm>
            <a:off x="591979" y="1668304"/>
            <a:ext cx="3866793" cy="91440"/>
          </a:xfrm>
          <a:prstGeom prst="roundRect">
            <a:avLst>
              <a:gd name="adj" fmla="val 27747"/>
            </a:avLst>
          </a:prstGeom>
          <a:solidFill>
            <a:srgbClr val="FFBC8F"/>
          </a:solidFill>
          <a:ln/>
        </p:spPr>
      </p:sp>
      <p:sp>
        <p:nvSpPr>
          <p:cNvPr id="5" name="Shape 3"/>
          <p:cNvSpPr/>
          <p:nvPr/>
        </p:nvSpPr>
        <p:spPr>
          <a:xfrm>
            <a:off x="2271653" y="1437561"/>
            <a:ext cx="507325" cy="507325"/>
          </a:xfrm>
          <a:prstGeom prst="roundRect">
            <a:avLst>
              <a:gd name="adj" fmla="val 180239"/>
            </a:avLst>
          </a:prstGeom>
          <a:solidFill>
            <a:srgbClr val="FFBC8F"/>
          </a:solidFill>
          <a:ln/>
        </p:spPr>
      </p:sp>
      <p:sp>
        <p:nvSpPr>
          <p:cNvPr id="6" name="Text 4"/>
          <p:cNvSpPr/>
          <p:nvPr/>
        </p:nvSpPr>
        <p:spPr>
          <a:xfrm>
            <a:off x="2423815" y="1564362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83908" y="2113955"/>
            <a:ext cx="218336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PDF Document Upload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83908" y="2547342"/>
            <a:ext cx="3482935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interface to upload physiotherapy exercise instructions in PDF format for processing and analysis.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627840" y="1691164"/>
            <a:ext cx="3866912" cy="1859994"/>
          </a:xfrm>
          <a:prstGeom prst="roundRect">
            <a:avLst>
              <a:gd name="adj" fmla="val 5899"/>
            </a:avLst>
          </a:prstGeom>
          <a:solidFill>
            <a:srgbClr val="292C32"/>
          </a:solidFill>
          <a:ln/>
        </p:spPr>
      </p:sp>
      <p:sp>
        <p:nvSpPr>
          <p:cNvPr id="10" name="Shape 8"/>
          <p:cNvSpPr/>
          <p:nvPr/>
        </p:nvSpPr>
        <p:spPr>
          <a:xfrm>
            <a:off x="4627840" y="1668304"/>
            <a:ext cx="3866912" cy="91440"/>
          </a:xfrm>
          <a:prstGeom prst="roundRect">
            <a:avLst>
              <a:gd name="adj" fmla="val 27747"/>
            </a:avLst>
          </a:prstGeom>
          <a:solidFill>
            <a:srgbClr val="FFBC8F"/>
          </a:solidFill>
          <a:ln/>
        </p:spPr>
      </p:sp>
      <p:sp>
        <p:nvSpPr>
          <p:cNvPr id="11" name="Shape 9"/>
          <p:cNvSpPr/>
          <p:nvPr/>
        </p:nvSpPr>
        <p:spPr>
          <a:xfrm>
            <a:off x="6307634" y="1437561"/>
            <a:ext cx="507325" cy="507325"/>
          </a:xfrm>
          <a:prstGeom prst="roundRect">
            <a:avLst>
              <a:gd name="adj" fmla="val 180239"/>
            </a:avLst>
          </a:prstGeom>
          <a:solidFill>
            <a:srgbClr val="FFBC8F"/>
          </a:solidFill>
          <a:ln/>
        </p:spPr>
      </p:sp>
      <p:sp>
        <p:nvSpPr>
          <p:cNvPr id="12" name="Text 10"/>
          <p:cNvSpPr/>
          <p:nvPr/>
        </p:nvSpPr>
        <p:spPr>
          <a:xfrm>
            <a:off x="6459795" y="1564362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4819769" y="2113955"/>
            <a:ext cx="250971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Interactive Chat Interface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4819769" y="2547342"/>
            <a:ext cx="3483054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Conversational system where patients can ask questions about their exercises in natural language.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591979" y="3973830"/>
            <a:ext cx="3866793" cy="1859994"/>
          </a:xfrm>
          <a:prstGeom prst="roundRect">
            <a:avLst>
              <a:gd name="adj" fmla="val 5899"/>
            </a:avLst>
          </a:prstGeom>
          <a:solidFill>
            <a:srgbClr val="292C32"/>
          </a:solidFill>
          <a:ln/>
        </p:spPr>
      </p:sp>
      <p:sp>
        <p:nvSpPr>
          <p:cNvPr id="16" name="Shape 14"/>
          <p:cNvSpPr/>
          <p:nvPr/>
        </p:nvSpPr>
        <p:spPr>
          <a:xfrm>
            <a:off x="591979" y="3950970"/>
            <a:ext cx="3866793" cy="91440"/>
          </a:xfrm>
          <a:prstGeom prst="roundRect">
            <a:avLst>
              <a:gd name="adj" fmla="val 27747"/>
            </a:avLst>
          </a:prstGeom>
          <a:solidFill>
            <a:srgbClr val="FFBC8F"/>
          </a:solidFill>
          <a:ln/>
        </p:spPr>
      </p:sp>
      <p:sp>
        <p:nvSpPr>
          <p:cNvPr id="17" name="Shape 15"/>
          <p:cNvSpPr/>
          <p:nvPr/>
        </p:nvSpPr>
        <p:spPr>
          <a:xfrm>
            <a:off x="2271653" y="3720227"/>
            <a:ext cx="507325" cy="507325"/>
          </a:xfrm>
          <a:prstGeom prst="roundRect">
            <a:avLst>
              <a:gd name="adj" fmla="val 180239"/>
            </a:avLst>
          </a:prstGeom>
          <a:solidFill>
            <a:srgbClr val="FFBC8F"/>
          </a:solidFill>
          <a:ln/>
        </p:spPr>
      </p:sp>
      <p:sp>
        <p:nvSpPr>
          <p:cNvPr id="18" name="Text 16"/>
          <p:cNvSpPr/>
          <p:nvPr/>
        </p:nvSpPr>
        <p:spPr>
          <a:xfrm>
            <a:off x="2423815" y="3847028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83908" y="4396621"/>
            <a:ext cx="2323028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Context-Based Answers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83908" y="4830008"/>
            <a:ext cx="3482935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Responses are generated using the actual content from the patient's uploaded documents for accuracy.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4627840" y="3973830"/>
            <a:ext cx="3866912" cy="1859994"/>
          </a:xfrm>
          <a:prstGeom prst="roundRect">
            <a:avLst>
              <a:gd name="adj" fmla="val 5899"/>
            </a:avLst>
          </a:prstGeom>
          <a:solidFill>
            <a:srgbClr val="292C32"/>
          </a:solidFill>
          <a:ln/>
        </p:spPr>
      </p:sp>
      <p:sp>
        <p:nvSpPr>
          <p:cNvPr id="22" name="Shape 20"/>
          <p:cNvSpPr/>
          <p:nvPr/>
        </p:nvSpPr>
        <p:spPr>
          <a:xfrm>
            <a:off x="4627840" y="3950970"/>
            <a:ext cx="3866912" cy="91440"/>
          </a:xfrm>
          <a:prstGeom prst="roundRect">
            <a:avLst>
              <a:gd name="adj" fmla="val 27747"/>
            </a:avLst>
          </a:prstGeom>
          <a:solidFill>
            <a:srgbClr val="FFBC8F"/>
          </a:solidFill>
          <a:ln/>
        </p:spPr>
      </p:sp>
      <p:sp>
        <p:nvSpPr>
          <p:cNvPr id="23" name="Shape 21"/>
          <p:cNvSpPr/>
          <p:nvPr/>
        </p:nvSpPr>
        <p:spPr>
          <a:xfrm>
            <a:off x="6307634" y="3720227"/>
            <a:ext cx="507325" cy="507325"/>
          </a:xfrm>
          <a:prstGeom prst="roundRect">
            <a:avLst>
              <a:gd name="adj" fmla="val 180239"/>
            </a:avLst>
          </a:prstGeom>
          <a:solidFill>
            <a:srgbClr val="FFBC8F"/>
          </a:solidFill>
          <a:ln/>
        </p:spPr>
      </p:sp>
      <p:sp>
        <p:nvSpPr>
          <p:cNvPr id="24" name="Text 22"/>
          <p:cNvSpPr/>
          <p:nvPr/>
        </p:nvSpPr>
        <p:spPr>
          <a:xfrm>
            <a:off x="6459795" y="3847028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4819769" y="4396621"/>
            <a:ext cx="2541746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Safe Guidance Framework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4819769" y="4830008"/>
            <a:ext cx="3483054" cy="811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System provides helpful information while maintaining appropriate boundaries and avoiding medical advice.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591979" y="6256496"/>
            <a:ext cx="7902773" cy="1318736"/>
          </a:xfrm>
          <a:prstGeom prst="roundRect">
            <a:avLst>
              <a:gd name="adj" fmla="val 8321"/>
            </a:avLst>
          </a:prstGeom>
          <a:solidFill>
            <a:srgbClr val="292C32"/>
          </a:solidFill>
          <a:ln/>
        </p:spPr>
      </p:sp>
      <p:sp>
        <p:nvSpPr>
          <p:cNvPr id="28" name="Shape 26"/>
          <p:cNvSpPr/>
          <p:nvPr/>
        </p:nvSpPr>
        <p:spPr>
          <a:xfrm>
            <a:off x="591979" y="6233636"/>
            <a:ext cx="7902773" cy="91440"/>
          </a:xfrm>
          <a:prstGeom prst="roundRect">
            <a:avLst>
              <a:gd name="adj" fmla="val 27747"/>
            </a:avLst>
          </a:prstGeom>
          <a:solidFill>
            <a:srgbClr val="FFBC8F"/>
          </a:solidFill>
          <a:ln/>
        </p:spPr>
      </p:sp>
      <p:sp>
        <p:nvSpPr>
          <p:cNvPr id="29" name="Shape 27"/>
          <p:cNvSpPr/>
          <p:nvPr/>
        </p:nvSpPr>
        <p:spPr>
          <a:xfrm>
            <a:off x="4289643" y="6002893"/>
            <a:ext cx="507325" cy="507325"/>
          </a:xfrm>
          <a:prstGeom prst="roundRect">
            <a:avLst>
              <a:gd name="adj" fmla="val 180239"/>
            </a:avLst>
          </a:prstGeom>
          <a:solidFill>
            <a:srgbClr val="FFBC8F"/>
          </a:solidFill>
          <a:ln/>
        </p:spPr>
      </p:sp>
      <p:sp>
        <p:nvSpPr>
          <p:cNvPr id="30" name="Text 28"/>
          <p:cNvSpPr/>
          <p:nvPr/>
        </p:nvSpPr>
        <p:spPr>
          <a:xfrm>
            <a:off x="4441805" y="6129695"/>
            <a:ext cx="202883" cy="253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5</a:t>
            </a:r>
            <a:endParaRPr lang="en-US" sz="1550" dirty="0"/>
          </a:p>
        </p:txBody>
      </p:sp>
      <p:sp>
        <p:nvSpPr>
          <p:cNvPr id="31" name="Text 29"/>
          <p:cNvSpPr/>
          <p:nvPr/>
        </p:nvSpPr>
        <p:spPr>
          <a:xfrm>
            <a:off x="783908" y="6679287"/>
            <a:ext cx="2443520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Clean Streamlit Interface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783908" y="7112675"/>
            <a:ext cx="7518916" cy="270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User-friendly web application built with Streamlit for easy access and intuitive interaction.</a:t>
            </a:r>
            <a:endParaRPr lang="en-US" sz="1300" dirty="0"/>
          </a:p>
        </p:txBody>
      </p:sp>
      <p:pic>
        <p:nvPicPr>
          <p:cNvPr id="3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5043" y="1437561"/>
            <a:ext cx="5130879" cy="51308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498" y="433268"/>
            <a:ext cx="3939540" cy="492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System Architecture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1498" y="1240869"/>
            <a:ext cx="13527405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architecture leverages modern AI and NLP technologies to create an intelligent document understanding system.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219" y="1670209"/>
            <a:ext cx="13415843" cy="578524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09939" y="6358356"/>
            <a:ext cx="3043617" cy="38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Vector Store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509939" y="5019165"/>
            <a:ext cx="3043617" cy="38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Embeddings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509939" y="3693501"/>
            <a:ext cx="3043617" cy="38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Text Splitting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509939" y="2354310"/>
            <a:ext cx="3043617" cy="38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PDF Processing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551498" y="7790140"/>
            <a:ext cx="1969770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 Processing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551498" y="8193762"/>
            <a:ext cx="4206478" cy="504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PyPDF2 extracts text, which is split into manageable chunks for embedding.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5149929" y="7790140"/>
            <a:ext cx="2363391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Vector Storage &amp; Retrieval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5149929" y="8193762"/>
            <a:ext cx="4206478" cy="504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HuggingFace creates embeddings stored in ChromaDB for semantic search.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9748361" y="7790140"/>
            <a:ext cx="2187178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Response Generation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9748361" y="8193762"/>
            <a:ext cx="4345543" cy="504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Groq LLM generates answers using retrieved context, displayed via Streamlit.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21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Technologies Used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034540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169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Python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2659618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programming language for building the entire application backend and orchestrating all components.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034540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169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Streamlit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2659618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 framework for creating the interactive user interface with minimal code and rapid development.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3839051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39737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LangChain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464129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for building applications with large language models, handling document processing and prompts.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3839051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39737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ChromaDB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46412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Vector database for storing and retrieving document embeddings with fast semantic search capabilities.</a:t>
            </a:r>
            <a:endParaRPr lang="en-US" sz="17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6006465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6141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Groq API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631543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 inference API for running large language models to generate intelligent, context-aware responses.</a:t>
            </a:r>
            <a:endParaRPr lang="en-US" sz="1750" dirty="0"/>
          </a:p>
        </p:txBody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56884" y="6006465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6141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HuggingFace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631543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pre-trained embedding models for converting text into meaningful vector representations.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295" y="505420"/>
            <a:ext cx="4595098" cy="574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Application Interface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3295" y="1447205"/>
            <a:ext cx="13343811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user experience is designed to be intuitive and straightforward, focusing on ease of use for patients of all technical backgrounds.</a:t>
            </a:r>
            <a:endParaRPr lang="en-US" sz="1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0915" y="2067758"/>
            <a:ext cx="4344829" cy="4344829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2786" y="2067758"/>
            <a:ext cx="4344829" cy="4344829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4657" y="2067758"/>
            <a:ext cx="4344829" cy="434482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43295" y="6922770"/>
            <a:ext cx="2297549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Upload Screen</a:t>
            </a:r>
            <a:endParaRPr lang="en-US" sz="1800" dirty="0"/>
          </a:p>
        </p:txBody>
      </p:sp>
      <p:sp>
        <p:nvSpPr>
          <p:cNvPr id="8" name="Text 3"/>
          <p:cNvSpPr/>
          <p:nvPr/>
        </p:nvSpPr>
        <p:spPr>
          <a:xfrm>
            <a:off x="643295" y="7393662"/>
            <a:ext cx="4103013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drag-and-drop or browse interface for PDF uploads</a:t>
            </a:r>
            <a:endParaRPr lang="en-US" sz="1400" dirty="0"/>
          </a:p>
        </p:txBody>
      </p:sp>
      <p:sp>
        <p:nvSpPr>
          <p:cNvPr id="9" name="Text 4"/>
          <p:cNvSpPr/>
          <p:nvPr/>
        </p:nvSpPr>
        <p:spPr>
          <a:xfrm>
            <a:off x="5202317" y="6922770"/>
            <a:ext cx="2297549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Chat Window</a:t>
            </a:r>
            <a:endParaRPr lang="en-US" sz="1800" dirty="0"/>
          </a:p>
        </p:txBody>
      </p:sp>
      <p:sp>
        <p:nvSpPr>
          <p:cNvPr id="10" name="Text 5"/>
          <p:cNvSpPr/>
          <p:nvPr/>
        </p:nvSpPr>
        <p:spPr>
          <a:xfrm>
            <a:off x="5202317" y="7393662"/>
            <a:ext cx="4103013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conversation interface with question input and response display</a:t>
            </a:r>
            <a:endParaRPr lang="en-US" sz="1400" dirty="0"/>
          </a:p>
        </p:txBody>
      </p:sp>
      <p:sp>
        <p:nvSpPr>
          <p:cNvPr id="11" name="Text 6"/>
          <p:cNvSpPr/>
          <p:nvPr/>
        </p:nvSpPr>
        <p:spPr>
          <a:xfrm>
            <a:off x="9761339" y="6922770"/>
            <a:ext cx="2297549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Answer Display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9761339" y="7393662"/>
            <a:ext cx="4240887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Clear, formatted responses with relevant context from the document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2025-12-03T17:14:00Z</dcterms:created>
  <dcterms:modified xsi:type="dcterms:W3CDTF">2025-12-03T17:14:00Z</dcterms:modified>
</cp:coreProperties>
</file>